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336" y="-6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D0D1ED18-98E9-4E57-9AF7-050398BEA2B8}" type="datetimeFigureOut">
              <a:rPr lang="en-US" smtClean="0"/>
              <a:t>2/26/2026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69528484-5D26-4218-BDFA-F4A8D5A5ADD4}" type="slidenum">
              <a:rPr lang="en-US" smtClean="0"/>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0D1ED18-98E9-4E57-9AF7-050398BEA2B8}" type="datetimeFigureOut">
              <a:rPr lang="en-US" smtClean="0"/>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528484-5D26-4218-BDFA-F4A8D5A5ADD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0D1ED18-98E9-4E57-9AF7-050398BEA2B8}" type="datetimeFigureOut">
              <a:rPr lang="en-US" smtClean="0"/>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528484-5D26-4218-BDFA-F4A8D5A5ADD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D0D1ED18-98E9-4E57-9AF7-050398BEA2B8}" type="datetimeFigureOut">
              <a:rPr lang="en-US" smtClean="0"/>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528484-5D26-4218-BDFA-F4A8D5A5ADD4}" type="slidenum">
              <a:rPr lang="en-US" smtClean="0"/>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0D1ED18-98E9-4E57-9AF7-050398BEA2B8}" type="datetimeFigureOut">
              <a:rPr lang="en-US" smtClean="0"/>
              <a:t>2/26/2026</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69528484-5D26-4218-BDFA-F4A8D5A5ADD4}"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D0D1ED18-98E9-4E57-9AF7-050398BEA2B8}" type="datetimeFigureOut">
              <a:rPr lang="en-US" smtClean="0"/>
              <a:t>2/26/2026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528484-5D26-4218-BDFA-F4A8D5A5ADD4}" type="slidenum">
              <a:rPr lang="en-US" smtClean="0"/>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D0D1ED18-98E9-4E57-9AF7-050398BEA2B8}" type="datetimeFigureOut">
              <a:rPr lang="en-US" smtClean="0"/>
              <a:t>2/26/2026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9528484-5D26-4218-BDFA-F4A8D5A5ADD4}" type="slidenum">
              <a:rPr lang="en-US" smtClean="0"/>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0D1ED18-98E9-4E57-9AF7-050398BEA2B8}" type="datetimeFigureOut">
              <a:rPr lang="en-US" smtClean="0"/>
              <a:t>2/26/2026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9528484-5D26-4218-BDFA-F4A8D5A5ADD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D1ED18-98E9-4E57-9AF7-050398BEA2B8}" type="datetimeFigureOut">
              <a:rPr lang="en-US" smtClean="0"/>
              <a:t>2/26/2026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9528484-5D26-4218-BDFA-F4A8D5A5ADD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0D1ED18-98E9-4E57-9AF7-050398BEA2B8}" type="datetimeFigureOut">
              <a:rPr lang="en-US" smtClean="0"/>
              <a:t>2/26/2026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528484-5D26-4218-BDFA-F4A8D5A5ADD4}" type="slidenum">
              <a:rPr lang="en-US" smtClean="0"/>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0D1ED18-98E9-4E57-9AF7-050398BEA2B8}" type="datetimeFigureOut">
              <a:rPr lang="en-US" smtClean="0"/>
              <a:t>2/26/2026</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69528484-5D26-4218-BDFA-F4A8D5A5ADD4}" type="slidenum">
              <a:rPr lang="en-US" smtClean="0"/>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D0D1ED18-98E9-4E57-9AF7-050398BEA2B8}" type="datetimeFigureOut">
              <a:rPr lang="en-US" smtClean="0"/>
              <a:t>2/26/2026</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9528484-5D26-4218-BDFA-F4A8D5A5ADD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a:p>
        </p:txBody>
      </p:sp>
      <p:sp>
        <p:nvSpPr>
          <p:cNvPr id="2" name="Title 1"/>
          <p:cNvSpPr>
            <a:spLocks noGrp="1"/>
          </p:cNvSpPr>
          <p:nvPr>
            <p:ph type="ctrTitle"/>
          </p:nvPr>
        </p:nvSpPr>
        <p:spPr/>
        <p:txBody>
          <a:bodyPr/>
          <a:lstStyle/>
          <a:p>
            <a:r>
              <a:rPr lang="en-US" b="1" dirty="0" smtClean="0"/>
              <a:t>Introduction to </a:t>
            </a:r>
            <a:r>
              <a:rPr lang="en-US" b="1" dirty="0" smtClean="0"/>
              <a:t>Economics</a:t>
            </a:r>
            <a:endParaRPr lang="en-US"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Economics</a:t>
            </a:r>
            <a:endParaRPr lang="en-US" b="1" dirty="0"/>
          </a:p>
        </p:txBody>
      </p:sp>
      <p:sp>
        <p:nvSpPr>
          <p:cNvPr id="3" name="Content Placeholder 2"/>
          <p:cNvSpPr>
            <a:spLocks noGrp="1"/>
          </p:cNvSpPr>
          <p:nvPr>
            <p:ph sz="quarter" idx="1"/>
          </p:nvPr>
        </p:nvSpPr>
        <p:spPr/>
        <p:txBody>
          <a:bodyPr>
            <a:normAutofit/>
          </a:bodyPr>
          <a:lstStyle/>
          <a:p>
            <a:pPr algn="just">
              <a:buNone/>
            </a:pPr>
            <a:r>
              <a:rPr lang="en-US" dirty="0"/>
              <a:t>Economics is the study of a way in which a society decides or chooses to use limited resources with alternate uses for the production of goods and services and to ultimately distribute the product among different sections of the society. Simply put, economics is about choosing among different alternatives in the presence of scarcity. It aims to ensure that the resources are used in the best possible manner.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Positive Economics and Normative Economics</a:t>
            </a:r>
            <a:endParaRPr lang="en-US" dirty="0"/>
          </a:p>
        </p:txBody>
      </p:sp>
      <p:sp>
        <p:nvSpPr>
          <p:cNvPr id="3" name="Content Placeholder 2"/>
          <p:cNvSpPr>
            <a:spLocks noGrp="1"/>
          </p:cNvSpPr>
          <p:nvPr>
            <p:ph sz="quarter" idx="1"/>
          </p:nvPr>
        </p:nvSpPr>
        <p:spPr/>
        <p:txBody>
          <a:bodyPr>
            <a:normAutofit/>
          </a:bodyPr>
          <a:lstStyle/>
          <a:p>
            <a:pPr algn="just" fontAlgn="base"/>
            <a:r>
              <a:rPr lang="en-US" dirty="0" smtClean="0"/>
              <a:t>Positive </a:t>
            </a:r>
            <a:r>
              <a:rPr lang="en-US" dirty="0"/>
              <a:t>economics is the study of the facts of life. It means that it deals with the real life economic problems as they are and how these problems are solved.</a:t>
            </a:r>
          </a:p>
          <a:p>
            <a:pPr algn="just" fontAlgn="base"/>
            <a:r>
              <a:rPr lang="en-US" dirty="0"/>
              <a:t>However, normative economics deals with finding out solutions to economic problems. Simply put, it answers the question of ‘what ought to be done.’ </a:t>
            </a:r>
          </a:p>
          <a:p>
            <a:pPr algn="just">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pPr algn="just" fontAlgn="base">
              <a:buNone/>
            </a:pPr>
            <a:r>
              <a:rPr lang="en-US" dirty="0"/>
              <a:t>Economics is further divided into many </a:t>
            </a:r>
            <a:r>
              <a:rPr lang="en-US" dirty="0" smtClean="0"/>
              <a:t>subjects Microeconomics</a:t>
            </a:r>
            <a:r>
              <a:rPr lang="en-US" dirty="0"/>
              <a:t>, Macroeconomics, Statistics for Economics, Indian Economic Development, etc</a:t>
            </a:r>
            <a:r>
              <a:rPr lang="en-US"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Microeconomics</a:t>
            </a:r>
            <a:endParaRPr lang="en-US" dirty="0"/>
          </a:p>
        </p:txBody>
      </p:sp>
      <p:sp>
        <p:nvSpPr>
          <p:cNvPr id="3" name="Content Placeholder 2"/>
          <p:cNvSpPr>
            <a:spLocks noGrp="1"/>
          </p:cNvSpPr>
          <p:nvPr>
            <p:ph sz="quarter" idx="1"/>
          </p:nvPr>
        </p:nvSpPr>
        <p:spPr/>
        <p:txBody>
          <a:bodyPr>
            <a:normAutofit/>
          </a:bodyPr>
          <a:lstStyle/>
          <a:p>
            <a:pPr algn="just" fontAlgn="base">
              <a:buNone/>
            </a:pPr>
            <a:r>
              <a:rPr lang="en-US" dirty="0" smtClean="0"/>
              <a:t>Microeconomics </a:t>
            </a:r>
            <a:r>
              <a:rPr lang="en-US" dirty="0"/>
              <a:t>is a branch of economics studying the </a:t>
            </a:r>
            <a:r>
              <a:rPr lang="en-US" dirty="0" err="1"/>
              <a:t>behaviour</a:t>
            </a:r>
            <a:r>
              <a:rPr lang="en-US" dirty="0"/>
              <a:t> of an individual economic unit. Adam Smith is known as the father of economics and microeconomics. Microeconomics help in contemplating the attributes of different decision-makers in an economy like individuals, enterprises, and households. In simple terms, microeconomics help in understanding why and how different goods have different values, how individuals make certain decisions, and how they cooperate with each other. </a:t>
            </a:r>
          </a:p>
          <a:p>
            <a:pPr algn="just"/>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Macroeconomics</a:t>
            </a:r>
            <a:endParaRPr lang="en-US" dirty="0"/>
          </a:p>
        </p:txBody>
      </p:sp>
      <p:sp>
        <p:nvSpPr>
          <p:cNvPr id="3" name="Content Placeholder 2"/>
          <p:cNvSpPr>
            <a:spLocks noGrp="1"/>
          </p:cNvSpPr>
          <p:nvPr>
            <p:ph sz="quarter" idx="1"/>
          </p:nvPr>
        </p:nvSpPr>
        <p:spPr/>
        <p:txBody>
          <a:bodyPr>
            <a:normAutofit/>
          </a:bodyPr>
          <a:lstStyle/>
          <a:p>
            <a:pPr algn="just" fontAlgn="base">
              <a:buNone/>
            </a:pPr>
            <a:r>
              <a:rPr lang="en-US" dirty="0" smtClean="0"/>
              <a:t>Macroeconomics </a:t>
            </a:r>
            <a:r>
              <a:rPr lang="en-US" dirty="0"/>
              <a:t>is a part of economics that focuses on how general economies, markets, or different systems that operate on a large scale behave. Macroeconomics concentrates on phenomena like inflation, price levels, rate of economic growth, national income, gross domestic product (GDP) and changes in unemployment.</a:t>
            </a:r>
          </a:p>
          <a:p>
            <a:pPr algn="just">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Indian Economic Development</a:t>
            </a:r>
            <a:endParaRPr lang="en-US" dirty="0"/>
          </a:p>
        </p:txBody>
      </p:sp>
      <p:sp>
        <p:nvSpPr>
          <p:cNvPr id="3" name="Content Placeholder 2"/>
          <p:cNvSpPr>
            <a:spLocks noGrp="1"/>
          </p:cNvSpPr>
          <p:nvPr>
            <p:ph sz="quarter" idx="1"/>
          </p:nvPr>
        </p:nvSpPr>
        <p:spPr/>
        <p:txBody>
          <a:bodyPr>
            <a:normAutofit/>
          </a:bodyPr>
          <a:lstStyle/>
          <a:p>
            <a:pPr algn="just" fontAlgn="base">
              <a:buNone/>
            </a:pPr>
            <a:r>
              <a:rPr lang="en-US" dirty="0" smtClean="0"/>
              <a:t>Indian </a:t>
            </a:r>
            <a:r>
              <a:rPr lang="en-US" dirty="0"/>
              <a:t>Economic Development as a subject is to </a:t>
            </a:r>
            <a:r>
              <a:rPr lang="en-US" dirty="0" err="1"/>
              <a:t>familiarise</a:t>
            </a:r>
            <a:r>
              <a:rPr lang="en-US" dirty="0"/>
              <a:t> students with the basic feature of the Indian Economy and its process of development. It is important to first look at the state of India’s economy prior to the country’s independence and form an idea of the various consideration that shaped India’s post-independence development strategy</a:t>
            </a:r>
            <a:r>
              <a:rPr lang="en-US" dirty="0" smtClean="0"/>
              <a:t>.</a:t>
            </a:r>
            <a:r>
              <a:rPr lang="en-US" dirty="0"/>
              <a:t/>
            </a:r>
            <a:br>
              <a:rPr lang="en-US" dirty="0"/>
            </a:b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Statistics for </a:t>
            </a:r>
            <a:r>
              <a:rPr lang="en-US" dirty="0" smtClean="0"/>
              <a:t>Economics</a:t>
            </a:r>
            <a:endParaRPr lang="en-US" dirty="0"/>
          </a:p>
        </p:txBody>
      </p:sp>
      <p:sp>
        <p:nvSpPr>
          <p:cNvPr id="3" name="Content Placeholder 2"/>
          <p:cNvSpPr>
            <a:spLocks noGrp="1"/>
          </p:cNvSpPr>
          <p:nvPr>
            <p:ph sz="quarter" idx="1"/>
          </p:nvPr>
        </p:nvSpPr>
        <p:spPr/>
        <p:txBody>
          <a:bodyPr>
            <a:normAutofit/>
          </a:bodyPr>
          <a:lstStyle/>
          <a:p>
            <a:pPr algn="just">
              <a:buNone/>
            </a:pPr>
            <a:r>
              <a:rPr lang="en-US" dirty="0"/>
              <a:t>Statistics is defined as the study, collection, analysis, interpretation, and organization of data for different ultimate objectives. Statistics help a user in gathering and analyzing huge numerical data easily and efficiently. Statistics can be easily defined in two senses: Plural Sense and Singular Sense. Statistics for Economics plays a major role in economics. Statistics helps in the study of market structure and understanding the different economic problems. After a better understanding of the economic problems, statistics also help in solving those issues by formulating appropriate economic policies.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20</TotalTime>
  <Words>443</Words>
  <Application>Microsoft Office PowerPoint</Application>
  <PresentationFormat>On-screen Show (4:3)</PresentationFormat>
  <Paragraphs>15</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Equity</vt:lpstr>
      <vt:lpstr>Introduction to Economics</vt:lpstr>
      <vt:lpstr>Economics</vt:lpstr>
      <vt:lpstr>Positive Economics and Normative Economics</vt:lpstr>
      <vt:lpstr>Slide 4</vt:lpstr>
      <vt:lpstr>Microeconomics</vt:lpstr>
      <vt:lpstr>Macroeconomics</vt:lpstr>
      <vt:lpstr>Indian Economic Development</vt:lpstr>
      <vt:lpstr>Statistics for Economics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Economics</dc:title>
  <dc:creator>Hp</dc:creator>
  <cp:lastModifiedBy>Hp</cp:lastModifiedBy>
  <cp:revision>1</cp:revision>
  <dcterms:created xsi:type="dcterms:W3CDTF">2026-02-26T14:03:23Z</dcterms:created>
  <dcterms:modified xsi:type="dcterms:W3CDTF">2026-02-26T14:23:34Z</dcterms:modified>
</cp:coreProperties>
</file>